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4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8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6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78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3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1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7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07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8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0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3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7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5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7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9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DBB628-136E-4C16-9CA4-1CE65FBCF079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73FA-72B2-42E4-8088-9F1B5FBF7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4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7686B-840E-4CDD-9928-55A37DE90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43" y="1895912"/>
            <a:ext cx="8825658" cy="1082182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Lecture 3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9412F5-A1F3-440E-A8D2-127A994AE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326" y="4005742"/>
            <a:ext cx="8825658" cy="861420"/>
          </a:xfrm>
        </p:spPr>
        <p:txBody>
          <a:bodyPr/>
          <a:lstStyle/>
          <a:p>
            <a:pPr algn="ctr"/>
            <a:r>
              <a:rPr lang="en-US" dirty="0"/>
              <a:t>Concepts of object-oriented programming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3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C626-0366-4B14-8D9A-1D360A64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55676"/>
            <a:ext cx="9404723" cy="99757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Classes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8CEBC-01EE-4313-969A-F8D75CE4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34" y="2164360"/>
            <a:ext cx="9328400" cy="4025316"/>
          </a:xfrm>
        </p:spPr>
        <p:txBody>
          <a:bodyPr/>
          <a:lstStyle/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Class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</a:t>
            </a: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A category of objects. The class defines all the common properties of the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different objects that belong to it.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Object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</a:t>
            </a:r>
            <a:r>
              <a:rPr lang="en-US" sz="1800" b="1" i="1" u="none" strike="noStrike" baseline="0" dirty="0">
                <a:solidFill>
                  <a:srgbClr val="783F04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Refers to a particular instance of a class where the object can be a</a:t>
            </a:r>
          </a:p>
          <a:p>
            <a:pPr marL="0" indent="0" algn="l">
              <a:buNone/>
            </a:pP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combination of variables, functions, and data structures.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Method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FF00"/>
                </a:solidFill>
                <a:latin typeface="PTSerif-BoldItalic"/>
              </a:rPr>
              <a:t>: </a:t>
            </a: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A combination of instructions grouped together to achieve some result. It may take arguments and return result.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Property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FF00"/>
                </a:solidFill>
                <a:latin typeface="PTSerif-BoldItalic"/>
              </a:rPr>
              <a:t>: </a:t>
            </a:r>
            <a:r>
              <a:rPr lang="en-US" sz="1800" b="1" i="1" u="none" strike="noStrike" baseline="0" dirty="0">
                <a:solidFill>
                  <a:schemeClr val="accent3"/>
                </a:solidFill>
                <a:latin typeface="PTSerif-BoldItalic"/>
              </a:rPr>
              <a:t>A member that provides a flexible mechanism to read, write, or compute the value of a private field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7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DF245-7A6F-4943-B3DE-9492866C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What is OOP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75A0E7-40A1-4A17-8C87-2745DDA5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9777867" cy="40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51F9D-F2C7-466D-8123-EA2E3683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596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What is OOP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79784C-2AAA-499F-A31D-9DE90F5B3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493" y="1851302"/>
            <a:ext cx="8734025" cy="455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C8ABE-905D-4829-88DB-D39C0857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44996"/>
            <a:ext cx="9404723" cy="91468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What is OOP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88900-04CF-427A-9248-2D50B5EBE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868360"/>
            <a:ext cx="9251292" cy="4599552"/>
          </a:xfrm>
        </p:spPr>
        <p:txBody>
          <a:bodyPr/>
          <a:lstStyle/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Inheritance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The process of creating the new class by extending the existing class or the process of inheriting the features of base class is called as inheritance.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Polymorphism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Poly means many and Morph means forms. Polymorphism is the process in which an object or function take different forms.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Abstraction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Abstraction is the process of showing only essential features of an object to the outside world and hide the other irrelevant information.</a:t>
            </a:r>
          </a:p>
          <a:p>
            <a:pPr algn="l"/>
            <a:r>
              <a:rPr lang="en-US" sz="1800" b="1" i="1" u="none" strike="noStrike" baseline="0" dirty="0">
                <a:solidFill>
                  <a:schemeClr val="accent1"/>
                </a:solidFill>
                <a:latin typeface="PTSerif-BoldItalic"/>
              </a:rPr>
              <a:t>Encapsulation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PTSerif-BoldItalic"/>
              </a:rPr>
              <a:t> </a:t>
            </a:r>
            <a:r>
              <a:rPr lang="en-US" sz="1800" b="1" i="1" u="none" strike="noStrike" baseline="0" dirty="0">
                <a:solidFill>
                  <a:srgbClr val="FFC000"/>
                </a:solidFill>
                <a:latin typeface="PTSerif-BoldItalic"/>
              </a:rPr>
              <a:t>: Encapsulation is a process of binding data members (variables, properties) and methods together.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7C0B5-FCEF-4FFE-AD9D-858001F6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06781"/>
            <a:ext cx="9404723" cy="83918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Methods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52F0C-6FAB-4B0E-B52B-8E2C91F5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68" y="1043622"/>
            <a:ext cx="9284591" cy="1882458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92D050"/>
                </a:solidFill>
                <a:latin typeface="PTSerif-Bold"/>
              </a:rPr>
              <a:t>A method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PTSerif-Bold"/>
              </a:rPr>
              <a:t>is a code block that contains a series of statements. A program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chemeClr val="accent2"/>
                </a:solidFill>
                <a:latin typeface="PTSerif-Bold"/>
              </a:rPr>
              <a:t>causes the statements to be executed by calling the method and specifying any required method arguments.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C000"/>
                </a:solidFill>
                <a:latin typeface="PTSerif-Bold"/>
              </a:rPr>
              <a:t>Method</a:t>
            </a:r>
            <a:r>
              <a:rPr lang="en-US" sz="1800" b="1" i="0" u="none" strike="noStrike" baseline="0" dirty="0">
                <a:solidFill>
                  <a:srgbClr val="92D050"/>
                </a:solidFill>
                <a:latin typeface="PTSerif-Bold"/>
              </a:rPr>
              <a:t> name and its parameters types (but not the parameter </a:t>
            </a:r>
            <a:r>
              <a:rPr lang="en-US" sz="1800" b="1" i="1" u="none" strike="noStrike" baseline="0" dirty="0">
                <a:solidFill>
                  <a:srgbClr val="92D050"/>
                </a:solidFill>
                <a:latin typeface="PTSerif-BoldItalic"/>
              </a:rPr>
              <a:t>names</a:t>
            </a:r>
            <a:r>
              <a:rPr lang="en-US" sz="1800" b="1" i="0" u="none" strike="noStrike" baseline="0" dirty="0">
                <a:solidFill>
                  <a:srgbClr val="92D050"/>
                </a:solidFill>
                <a:latin typeface="PTSerif-Bold"/>
              </a:rPr>
              <a:t>) are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92D050"/>
                </a:solidFill>
                <a:latin typeface="PTSerif-Bold"/>
              </a:rPr>
              <a:t>part of the signature.</a:t>
            </a:r>
          </a:p>
          <a:p>
            <a:pPr marL="0" indent="0" algn="l">
              <a:buNone/>
            </a:pPr>
            <a:endParaRPr lang="en-US" sz="1800" b="1" i="0" u="none" strike="noStrike" baseline="0" dirty="0">
              <a:solidFill>
                <a:schemeClr val="accent2"/>
              </a:solidFill>
              <a:latin typeface="PTSerif-Bold"/>
            </a:endParaRPr>
          </a:p>
          <a:p>
            <a:pPr marL="0" indent="0" algn="l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A7C532E-6713-420C-B06E-CC75968C4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96378"/>
              </p:ext>
            </p:extLst>
          </p:nvPr>
        </p:nvGraphicFramePr>
        <p:xfrm>
          <a:off x="810469" y="2926080"/>
          <a:ext cx="9284591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5638">
                  <a:extLst>
                    <a:ext uri="{9D8B030D-6E8A-4147-A177-3AD203B41FA5}">
                      <a16:colId xmlns:a16="http://schemas.microsoft.com/office/drawing/2014/main" val="4118513833"/>
                    </a:ext>
                  </a:extLst>
                </a:gridCol>
                <a:gridCol w="4638953">
                  <a:extLst>
                    <a:ext uri="{9D8B030D-6E8A-4147-A177-3AD203B41FA5}">
                      <a16:colId xmlns:a16="http://schemas.microsoft.com/office/drawing/2014/main" val="2786071458"/>
                    </a:ext>
                  </a:extLst>
                </a:gridCol>
              </a:tblGrid>
              <a:tr h="379182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void 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(string[]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a, b, c, d;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a = 5;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b = 3;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a + b;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 {a} + {b} = 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c = 15;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d = 10;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c + d;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 {c} + {d} = 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void </a:t>
                      </a:r>
                      <a:r>
                        <a:rPr lang="en-US" sz="14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("Process is done");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("This process is run by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ahmad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("Finished on time : "+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DateTime.Now.ToShortTimeString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());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3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9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E9B9F-4AC5-4C35-BB8E-6E6E84AD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85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Methods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AD671E7-C2DF-4116-A1D0-2DDCAF0DD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7602"/>
              </p:ext>
            </p:extLst>
          </p:nvPr>
        </p:nvGraphicFramePr>
        <p:xfrm>
          <a:off x="952683" y="1591243"/>
          <a:ext cx="9994950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2756">
                  <a:extLst>
                    <a:ext uri="{9D8B030D-6E8A-4147-A177-3AD203B41FA5}">
                      <a16:colId xmlns:a16="http://schemas.microsoft.com/office/drawing/2014/main" val="190863411"/>
                    </a:ext>
                  </a:extLst>
                </a:gridCol>
                <a:gridCol w="3959603">
                  <a:extLst>
                    <a:ext uri="{9D8B030D-6E8A-4147-A177-3AD203B41FA5}">
                      <a16:colId xmlns:a16="http://schemas.microsoft.com/office/drawing/2014/main" val="4084468998"/>
                    </a:ext>
                  </a:extLst>
                </a:gridCol>
                <a:gridCol w="2902591">
                  <a:extLst>
                    <a:ext uri="{9D8B030D-6E8A-4147-A177-3AD203B41FA5}">
                      <a16:colId xmlns:a16="http://schemas.microsoft.com/office/drawing/2014/main" val="694282687"/>
                    </a:ext>
                  </a:extLst>
                </a:gridCol>
              </a:tblGrid>
              <a:tr h="975788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void 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Main(string[] </a:t>
                      </a:r>
                      <a:r>
                        <a:rPr lang="en-US" sz="14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a, b, c, d;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a = 5;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b = 3;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PerformAddOperation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(a, b);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 {a} + {b} = 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c = 15;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d = 10;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PerformAddOperation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(c, d);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 {c} + {d} = 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int </a:t>
                      </a:r>
                      <a:r>
                        <a:rPr lang="en-US" sz="14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PerformAddOperation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(int x,</a:t>
                      </a:r>
                      <a:r>
                        <a:rPr lang="ru-RU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int y)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int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0;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x + y;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return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addResult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void </a:t>
                      </a:r>
                      <a:r>
                        <a:rPr lang="en-US" sz="1400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DisplayMessage</a:t>
                      </a:r>
                      <a:r>
                        <a:rPr lang="en-US" sz="14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("Process is done");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("This process is run by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ahmad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("Finished on time : " +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DateTime.Now.ToShortTimeString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());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41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9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96D70-B352-4CCB-9B8F-5CB856CD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0" y="318495"/>
            <a:ext cx="9404723" cy="77717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Methods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CA84F-6496-4B6C-A756-A6D93586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55" y="1095669"/>
            <a:ext cx="9404723" cy="4398216"/>
          </a:xfrm>
        </p:spPr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FFFF00"/>
                </a:solidFill>
                <a:latin typeface="PTSerif-Bold"/>
              </a:rPr>
              <a:t>Passing by value (using a copy)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FF00"/>
                </a:solidFill>
                <a:latin typeface="PTSerif-Bold"/>
              </a:rPr>
              <a:t>Passing by reference (using the variable itself)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FF00"/>
                </a:solidFill>
                <a:latin typeface="PTSerif-Bold"/>
              </a:rPr>
              <a:t>ref keyword</a:t>
            </a:r>
          </a:p>
          <a:p>
            <a:pPr algn="l"/>
            <a:r>
              <a:rPr lang="en-US" sz="1800" b="1" i="0" u="none" strike="noStrike" baseline="0" dirty="0">
                <a:solidFill>
                  <a:srgbClr val="FFFF00"/>
                </a:solidFill>
                <a:latin typeface="PTSerif-Bold"/>
              </a:rPr>
              <a:t>out keyword</a:t>
            </a:r>
          </a:p>
          <a:p>
            <a:pPr algn="l"/>
            <a:endParaRPr lang="en-US" sz="1800" b="1" dirty="0">
              <a:solidFill>
                <a:srgbClr val="FFFF00"/>
              </a:solidFill>
              <a:latin typeface="PTSerif-Bold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C6EA07B-667B-4F4F-A18E-318E09C4F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12164"/>
              </p:ext>
            </p:extLst>
          </p:nvPr>
        </p:nvGraphicFramePr>
        <p:xfrm>
          <a:off x="918753" y="2749802"/>
          <a:ext cx="9466817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0594">
                  <a:extLst>
                    <a:ext uri="{9D8B030D-6E8A-4147-A177-3AD203B41FA5}">
                      <a16:colId xmlns:a16="http://schemas.microsoft.com/office/drawing/2014/main" val="922931648"/>
                    </a:ext>
                  </a:extLst>
                </a:gridCol>
                <a:gridCol w="4706223">
                  <a:extLst>
                    <a:ext uri="{9D8B030D-6E8A-4147-A177-3AD203B41FA5}">
                      <a16:colId xmlns:a16="http://schemas.microsoft.com/office/drawing/2014/main" val="3007538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Main(string[]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//string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//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"David Smith";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//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"Sophia Watson";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//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($"Inside Main Method\n----------\n{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 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}\n\n");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ChangeNames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(out string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out string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($"Inside Main Method\n----------\n{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 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secondEmployee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}\n\n");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ChangeNames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(out string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firstEmp,out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string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secEmp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"Olivia Aaron";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secEmp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"Alvaro Salazar";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($"Outside Main Method\n----------\n{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firstEmp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 \n{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secEmp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}\n\n");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7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10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568C9-F9FB-489D-A0AE-32875F3E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952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Overloaded methods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AEE3649-8024-425F-B31B-486364C67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116361"/>
              </p:ext>
            </p:extLst>
          </p:nvPr>
        </p:nvGraphicFramePr>
        <p:xfrm>
          <a:off x="750975" y="1616410"/>
          <a:ext cx="9404722" cy="4004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2361">
                  <a:extLst>
                    <a:ext uri="{9D8B030D-6E8A-4147-A177-3AD203B41FA5}">
                      <a16:colId xmlns:a16="http://schemas.microsoft.com/office/drawing/2014/main" val="2174556084"/>
                    </a:ext>
                  </a:extLst>
                </a:gridCol>
                <a:gridCol w="4702361">
                  <a:extLst>
                    <a:ext uri="{9D8B030D-6E8A-4147-A177-3AD203B41FA5}">
                      <a16:colId xmlns:a16="http://schemas.microsoft.com/office/drawing/2014/main" val="999908497"/>
                    </a:ext>
                  </a:extLst>
                </a:gridCol>
              </a:tblGrid>
              <a:tr h="4004213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Main(string[] </a:t>
                      </a:r>
                      <a:r>
                        <a:rPr lang="en-US" sz="14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sz="14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string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guestName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"";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("Hello, Dear Guest, what is your name?");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guestName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Console.ReadLine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if 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guestName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==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string.Empty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WelcomeGuest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();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else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WelcomeGuest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guestName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static </a:t>
                      </a:r>
                      <a:r>
                        <a:rPr lang="en-US" sz="1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lang="en-US" sz="18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WelcomeGuest</a:t>
                      </a:r>
                      <a:r>
                        <a:rPr lang="en-US" sz="1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("Okay, we hope you enjoy staying at our hotel");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static </a:t>
                      </a:r>
                      <a:r>
                        <a:rPr lang="en-US" sz="1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void </a:t>
                      </a:r>
                      <a:r>
                        <a:rPr lang="en-US" sz="1800" kern="1200" dirty="0" err="1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WelcomeGuest</a:t>
                      </a:r>
                      <a:r>
                        <a:rPr lang="en-US" sz="18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(string name)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{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Console.WriteLine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($"Thank you {name}, we hope you enjoy staying at our hotel");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97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39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205</TotalTime>
  <Words>879</Words>
  <Application>Microsoft Office PowerPoint</Application>
  <PresentationFormat>Широкоэкранный</PresentationFormat>
  <Paragraphs>125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PTSerif-Bold</vt:lpstr>
      <vt:lpstr>PTSerif-BoldItalic</vt:lpstr>
      <vt:lpstr>Wingdings 3</vt:lpstr>
      <vt:lpstr>Ион</vt:lpstr>
      <vt:lpstr>Lecture 3</vt:lpstr>
      <vt:lpstr>Classes</vt:lpstr>
      <vt:lpstr>What is OOP</vt:lpstr>
      <vt:lpstr>What is OOP</vt:lpstr>
      <vt:lpstr>What is OOP</vt:lpstr>
      <vt:lpstr>Methods</vt:lpstr>
      <vt:lpstr>Methods</vt:lpstr>
      <vt:lpstr>Methods</vt:lpstr>
      <vt:lpstr>Overloaded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Карюкин Владислав</dc:creator>
  <cp:lastModifiedBy>Карюкин Владислав</cp:lastModifiedBy>
  <cp:revision>13</cp:revision>
  <dcterms:created xsi:type="dcterms:W3CDTF">2020-09-01T07:00:54Z</dcterms:created>
  <dcterms:modified xsi:type="dcterms:W3CDTF">2020-09-24T02:44:11Z</dcterms:modified>
</cp:coreProperties>
</file>